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embedTrueTypeFonts="1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</p:sldIdLst>
  <p:sldSz cy="8229600" cx="146304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nter" panose="02000503000000020004" pitchFamily="2" charset="0"/>
      <p:bold r:id="rId19"/>
    </p:embeddedFont>
    <p:embeddedFont>
      <p:font typeface="Petrona" pitchFamily="2" charset="0"/>
      <p:bold r:id="rId20"/>
    </p:embeddedFont>
  </p:embeddedFontLst>
  <p:defaultTextStyle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tableStyles" Target="tableStyle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9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60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9/2/2024</a:t>
            </a:fld>
            <a:endParaRPr lang="en-US"/>
          </a:p>
        </p:txBody>
      </p:sp>
      <p:sp>
        <p:nvSpPr>
          <p:cNvPr id="1048761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US"/>
          </a:p>
        </p:txBody>
      </p:sp>
      <p:sp>
        <p:nvSpPr>
          <p:cNvPr id="1048762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63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64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8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58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6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3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3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5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4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6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5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5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9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59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1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1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3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6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6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7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7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8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8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7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1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1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2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2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720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>
              <a:alpha val="75000"/>
            </a:srgbClr>
          </a:solidFill>
        </p:spPr>
      </p:sp>
      <p:pic>
        <p:nvPicPr>
          <p:cNvPr id="2097184" name="Image 1" descr="preencoded.png">
            <a:hlinkClick r:id="rId2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726" name="Shape 0"/>
          <p:cNvSpPr/>
          <p:nvPr/>
        </p:nvSpPr>
        <p:spPr>
          <a:xfrm>
            <a:off x="0" y="0"/>
            <a:ext cx="14630400" cy="8231148"/>
          </a:xfrm>
          <a:prstGeom prst="rect"/>
          <a:solidFill>
            <a:srgbClr val="FFFFFF">
              <a:alpha val="75000"/>
            </a:srgbClr>
          </a:solidFill>
        </p:spPr>
      </p:sp>
      <p:pic>
        <p:nvPicPr>
          <p:cNvPr id="2097186" name="Image 1" descr="preencoded.png">
            <a:hlinkClick r:id="rId2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739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>
              <a:alpha val="75000"/>
            </a:srgbClr>
          </a:solidFill>
        </p:spPr>
      </p:sp>
      <p:pic>
        <p:nvPicPr>
          <p:cNvPr id="2097194" name="Image 1" descr="preencoded.png">
            <a:hlinkClick r:id="rId2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7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748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>
              <a:alpha val="75000"/>
            </a:srgbClr>
          </a:solidFill>
        </p:spPr>
      </p:sp>
      <p:pic>
        <p:nvPicPr>
          <p:cNvPr id="2097198" name="Image 1" descr="preencoded.png">
            <a:hlinkClick r:id="rId2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576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>
              <a:alpha val="75000"/>
            </a:srgbClr>
          </a:solidFill>
        </p:spPr>
      </p:sp>
      <p:pic>
        <p:nvPicPr>
          <p:cNvPr id="2097153" name="Image 1" descr="preencoded.png">
            <a:hlinkClick r:id="rId2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587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>
              <a:alpha val="75000"/>
            </a:srgbClr>
          </a:solidFill>
        </p:spPr>
      </p:sp>
      <p:pic>
        <p:nvPicPr>
          <p:cNvPr id="2097157" name="Image 1" descr="preencoded.png">
            <a:hlinkClick r:id="rId2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595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>
              <a:alpha val="75000"/>
            </a:srgbClr>
          </a:solidFill>
        </p:spPr>
      </p:sp>
      <p:pic>
        <p:nvPicPr>
          <p:cNvPr id="2097161" name="Image 1" descr="preencoded.png">
            <a:hlinkClick r:id="rId2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618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>
              <a:alpha val="75000"/>
            </a:srgbClr>
          </a:solidFill>
        </p:spPr>
      </p:sp>
      <p:pic>
        <p:nvPicPr>
          <p:cNvPr id="2097164" name="Image 1" descr="preencoded.png">
            <a:hlinkClick r:id="rId2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636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>
              <a:alpha val="75000"/>
            </a:srgbClr>
          </a:solidFill>
        </p:spPr>
      </p:sp>
      <p:pic>
        <p:nvPicPr>
          <p:cNvPr id="2097168" name="Image 1" descr="preencoded.png">
            <a:hlinkClick r:id="rId2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662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>
              <a:alpha val="75000"/>
            </a:srgbClr>
          </a:solidFill>
        </p:spPr>
      </p:sp>
      <p:pic>
        <p:nvPicPr>
          <p:cNvPr id="2097172" name="Image 1" descr="preencoded.png">
            <a:hlinkClick r:id="rId2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676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>
              <a:alpha val="75000"/>
            </a:srgbClr>
          </a:solidFill>
        </p:spPr>
      </p:sp>
      <p:pic>
        <p:nvPicPr>
          <p:cNvPr id="2097177" name="Image 1" descr="preencoded.png">
            <a:hlinkClick r:id="rId2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  <p:sp>
        <p:nvSpPr>
          <p:cNvPr id="1048690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>
              <a:alpha val="75000"/>
            </a:srgbClr>
          </a:solidFill>
        </p:spPr>
      </p:sp>
      <p:pic>
        <p:nvPicPr>
          <p:cNvPr id="2097181" name="Image 1" descr="preencoded.png">
            <a:hlinkClick r:id="rId2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/>
        </p:spPr>
      </p:pic>
      <p:pic>
        <p:nvPicPr>
          <p:cNvPr id="2097155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427488" y="2731175"/>
            <a:ext cx="4919305" cy="2767132"/>
          </a:xfrm>
          <a:prstGeom prst="rect"/>
        </p:spPr>
      </p:pic>
      <p:sp>
        <p:nvSpPr>
          <p:cNvPr id="1048577" name="Text 0"/>
          <p:cNvSpPr/>
          <p:nvPr/>
        </p:nvSpPr>
        <p:spPr>
          <a:xfrm>
            <a:off x="793790" y="1065848"/>
            <a:ext cx="7556421" cy="1488519"/>
          </a:xfrm>
          <a:prstGeom prst="rect"/>
          <a:noFill/>
        </p:spPr>
        <p:txBody>
          <a:bodyPr anchor="t" bIns="0" lIns="0" rIns="0" rtlCol="0" tIns="0" wrap="square"/>
          <a:p>
            <a:pPr algn="ctr" indent="0" marL="0">
              <a:lnSpc>
                <a:spcPts val="5850"/>
              </a:lnSpc>
              <a:buNone/>
            </a:pPr>
            <a:r>
              <a:rPr b="1" dirty="0" sz="4650" lang="en-US">
                <a:solidFill>
                  <a:srgbClr val="000000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Employee Performance Analysis using Excel</a:t>
            </a:r>
            <a:endParaRPr dirty="0" sz="4650"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48578" name="Text 1"/>
          <p:cNvSpPr/>
          <p:nvPr/>
        </p:nvSpPr>
        <p:spPr>
          <a:xfrm>
            <a:off x="793790" y="2894528"/>
            <a:ext cx="7556421" cy="362903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850"/>
              </a:lnSpc>
              <a:buNone/>
            </a:pPr>
            <a:endParaRPr dirty="0" sz="1750" lang="en-US"/>
          </a:p>
        </p:txBody>
      </p:sp>
      <p:sp>
        <p:nvSpPr>
          <p:cNvPr id="1048579" name="Text 2"/>
          <p:cNvSpPr/>
          <p:nvPr/>
        </p:nvSpPr>
        <p:spPr>
          <a:xfrm>
            <a:off x="793790" y="3512582"/>
            <a:ext cx="7556421" cy="362903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850"/>
              </a:lnSpc>
              <a:buNone/>
            </a:pPr>
            <a:endParaRPr dirty="0" sz="1750" lang="en-US"/>
          </a:p>
        </p:txBody>
      </p:sp>
      <p:sp>
        <p:nvSpPr>
          <p:cNvPr id="1048580" name="Text 3"/>
          <p:cNvSpPr/>
          <p:nvPr/>
        </p:nvSpPr>
        <p:spPr>
          <a:xfrm>
            <a:off x="793790" y="4130635"/>
            <a:ext cx="7556421" cy="453509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3550"/>
              </a:lnSpc>
              <a:buNone/>
            </a:pPr>
            <a:r>
              <a:rPr b="1" dirty="0" sz="220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Name:</a:t>
            </a:r>
            <a:r>
              <a:rPr dirty="0" sz="220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altLang="en-GB" dirty="0" sz="2200" lang="en-US" err="1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</a:t>
            </a:r>
            <a:r>
              <a:rPr altLang="en-GB" dirty="0" sz="2200" lang="en-US" err="1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.</a:t>
            </a:r>
            <a:r>
              <a:rPr altLang="en-GB" dirty="0" sz="2200" lang="en-US" err="1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Y</a:t>
            </a:r>
            <a:r>
              <a:rPr altLang="en-GB" dirty="0" sz="2200" lang="en-US" err="1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</a:t>
            </a:r>
            <a:r>
              <a:rPr altLang="en-GB" dirty="0" sz="2200" lang="en-US" err="1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v</a:t>
            </a:r>
            <a:r>
              <a:rPr altLang="en-GB" dirty="0" sz="2200" lang="en-US" err="1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</a:t>
            </a:r>
            <a:r>
              <a:rPr altLang="en-GB" dirty="0" sz="2200" lang="en-US" err="1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b</a:t>
            </a:r>
            <a:r>
              <a:rPr altLang="en-GB" dirty="0" sz="2200" lang="en-US" err="1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</a:t>
            </a:r>
            <a:r>
              <a:rPr altLang="en-GB" dirty="0" sz="2200" lang="en-US" err="1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</a:t>
            </a:r>
            <a:r>
              <a:rPr altLang="en-GB" dirty="0" sz="2200" lang="en-US" err="1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</a:t>
            </a:r>
            <a:r>
              <a:rPr altLang="en-GB" dirty="0" sz="2200" lang="en-US" err="1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</a:t>
            </a:r>
            <a:r>
              <a:rPr altLang="en-GB" dirty="0" sz="2200" lang="en-US" err="1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</a:t>
            </a:r>
            <a:r>
              <a:rPr altLang="en-GB" dirty="0" sz="2200" lang="en-US" err="1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</a:t>
            </a:r>
            <a:r>
              <a:rPr altLang="en-GB" dirty="0" sz="2200" lang="en-US" err="1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</a:t>
            </a:r>
            <a:endParaRPr altLang="en-US" lang="zh-CN"/>
          </a:p>
        </p:txBody>
      </p:sp>
      <p:sp>
        <p:nvSpPr>
          <p:cNvPr id="1048581" name="Text 4"/>
          <p:cNvSpPr/>
          <p:nvPr/>
        </p:nvSpPr>
        <p:spPr>
          <a:xfrm>
            <a:off x="793790" y="4839295"/>
            <a:ext cx="7556421" cy="453509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3550"/>
              </a:lnSpc>
              <a:buNone/>
            </a:pPr>
            <a:r>
              <a:rPr b="1" dirty="0" sz="220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Register No :</a:t>
            </a:r>
            <a:r>
              <a:rPr dirty="0" sz="220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31221</a:t>
            </a:r>
            <a:r>
              <a:rPr altLang="en-GB" dirty="0" sz="220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6</a:t>
            </a:r>
            <a:r>
              <a:rPr altLang="en-GB" dirty="0" sz="220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0</a:t>
            </a:r>
            <a:r>
              <a:rPr altLang="en-GB" dirty="0" sz="220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4</a:t>
            </a:r>
            <a:r>
              <a:rPr altLang="en-GB" dirty="0" sz="220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4</a:t>
            </a:r>
            <a:endParaRPr dirty="0" sz="2200" lang="en-US"/>
          </a:p>
        </p:txBody>
      </p:sp>
      <p:sp>
        <p:nvSpPr>
          <p:cNvPr id="1048582" name="Text 5"/>
          <p:cNvSpPr/>
          <p:nvPr/>
        </p:nvSpPr>
        <p:spPr>
          <a:xfrm>
            <a:off x="793790" y="5547955"/>
            <a:ext cx="7556421" cy="453509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3550"/>
              </a:lnSpc>
              <a:buNone/>
            </a:pPr>
            <a:r>
              <a:rPr b="1" dirty="0" sz="240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Department :</a:t>
            </a:r>
            <a:r>
              <a:rPr dirty="0" sz="240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B.COM </a:t>
            </a:r>
            <a:r>
              <a:rPr altLang="en-GB" dirty="0" sz="240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G</a:t>
            </a:r>
            <a:r>
              <a:rPr altLang="en-GB" dirty="0" sz="240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</a:t>
            </a:r>
            <a:r>
              <a:rPr altLang="en-GB" dirty="0" sz="240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N</a:t>
            </a:r>
            <a:r>
              <a:rPr altLang="en-GB" dirty="0" sz="240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</a:t>
            </a:r>
            <a:r>
              <a:rPr altLang="en-GB" dirty="0" sz="240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</a:t>
            </a:r>
            <a:r>
              <a:rPr altLang="en-GB" dirty="0" sz="240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</a:t>
            </a:r>
            <a:r>
              <a:rPr altLang="en-GB" dirty="0" sz="240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</a:t>
            </a:r>
            <a:endParaRPr dirty="0" sz="2200" lang="en-US"/>
          </a:p>
        </p:txBody>
      </p:sp>
      <p:sp>
        <p:nvSpPr>
          <p:cNvPr id="1048583" name="Text 6"/>
          <p:cNvSpPr/>
          <p:nvPr/>
        </p:nvSpPr>
        <p:spPr>
          <a:xfrm>
            <a:off x="793790" y="6256615"/>
            <a:ext cx="7556421" cy="907018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3550"/>
              </a:lnSpc>
              <a:buNone/>
            </a:pPr>
            <a:r>
              <a:rPr b="1" dirty="0" sz="220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College :</a:t>
            </a:r>
            <a:r>
              <a:rPr dirty="0" sz="220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SHRI SHANKARLAL SUNDARBAI SHASUN JAIN COLLEGE</a:t>
            </a:r>
            <a:endParaRPr dirty="0" sz="220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/>
        </p:spPr>
      </p:pic>
      <p:pic>
        <p:nvPicPr>
          <p:cNvPr id="2097188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387364" y="2615684"/>
            <a:ext cx="4999553" cy="2999780"/>
          </a:xfrm>
          <a:prstGeom prst="rect"/>
        </p:spPr>
      </p:pic>
      <p:sp>
        <p:nvSpPr>
          <p:cNvPr id="1048727" name="Text 0"/>
          <p:cNvSpPr/>
          <p:nvPr/>
        </p:nvSpPr>
        <p:spPr>
          <a:xfrm>
            <a:off x="681395" y="535305"/>
            <a:ext cx="5110639" cy="63877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5000"/>
              </a:lnSpc>
              <a:buNone/>
            </a:pPr>
            <a:r>
              <a:rPr b="1" dirty="0" sz="4000" lang="en-US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Modelling Approach</a:t>
            </a:r>
            <a:endParaRPr dirty="0" sz="4000" lang="en-US"/>
          </a:p>
        </p:txBody>
      </p:sp>
      <p:pic>
        <p:nvPicPr>
          <p:cNvPr id="2097189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81395" y="1466017"/>
            <a:ext cx="973455" cy="1557457"/>
          </a:xfrm>
          <a:prstGeom prst="rect"/>
        </p:spPr>
      </p:pic>
      <p:sp>
        <p:nvSpPr>
          <p:cNvPr id="1048728" name="Text 1"/>
          <p:cNvSpPr/>
          <p:nvPr/>
        </p:nvSpPr>
        <p:spPr>
          <a:xfrm>
            <a:off x="1946791" y="1660684"/>
            <a:ext cx="2555319" cy="31932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b="1" dirty="0" sz="2000" lang="en-US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Cleaning</a:t>
            </a:r>
            <a:endParaRPr dirty="0" sz="2000" lang="en-US"/>
          </a:p>
        </p:txBody>
      </p:sp>
      <p:sp>
        <p:nvSpPr>
          <p:cNvPr id="1048729" name="Text 2"/>
          <p:cNvSpPr/>
          <p:nvPr/>
        </p:nvSpPr>
        <p:spPr>
          <a:xfrm>
            <a:off x="1946791" y="2096810"/>
            <a:ext cx="6515814" cy="311468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50"/>
              </a:lnSpc>
              <a:buNone/>
            </a:pPr>
            <a:r>
              <a:rPr dirty="0" sz="150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Removing duplicate entries and inconsistent data.</a:t>
            </a:r>
            <a:endParaRPr dirty="0" sz="1500" lang="en-US"/>
          </a:p>
        </p:txBody>
      </p:sp>
      <p:pic>
        <p:nvPicPr>
          <p:cNvPr id="2097190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81395" y="3023473"/>
            <a:ext cx="973455" cy="1557457"/>
          </a:xfrm>
          <a:prstGeom prst="rect"/>
        </p:spPr>
      </p:pic>
      <p:sp>
        <p:nvSpPr>
          <p:cNvPr id="1048730" name="Text 3"/>
          <p:cNvSpPr/>
          <p:nvPr/>
        </p:nvSpPr>
        <p:spPr>
          <a:xfrm>
            <a:off x="1946791" y="3218140"/>
            <a:ext cx="2555319" cy="31932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b="1" dirty="0" sz="2000" lang="en-US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Transformation</a:t>
            </a:r>
            <a:endParaRPr dirty="0" sz="2000" lang="en-US"/>
          </a:p>
        </p:txBody>
      </p:sp>
      <p:sp>
        <p:nvSpPr>
          <p:cNvPr id="1048731" name="Text 4"/>
          <p:cNvSpPr/>
          <p:nvPr/>
        </p:nvSpPr>
        <p:spPr>
          <a:xfrm>
            <a:off x="1946791" y="3654266"/>
            <a:ext cx="6515814" cy="311468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50"/>
              </a:lnSpc>
              <a:buNone/>
            </a:pPr>
            <a:r>
              <a:rPr dirty="0" sz="150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Converting data into a format suitable for analysis.</a:t>
            </a:r>
            <a:endParaRPr dirty="0" sz="1500" lang="en-US"/>
          </a:p>
        </p:txBody>
      </p:sp>
      <p:pic>
        <p:nvPicPr>
          <p:cNvPr id="2097191" name="Image 4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681395" y="4580930"/>
            <a:ext cx="973455" cy="1557457"/>
          </a:xfrm>
          <a:prstGeom prst="rect"/>
        </p:spPr>
      </p:pic>
      <p:sp>
        <p:nvSpPr>
          <p:cNvPr id="1048732" name="Text 5"/>
          <p:cNvSpPr/>
          <p:nvPr/>
        </p:nvSpPr>
        <p:spPr>
          <a:xfrm>
            <a:off x="1946791" y="4775597"/>
            <a:ext cx="2555319" cy="31932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b="1" dirty="0" sz="2000" lang="en-US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Analysis</a:t>
            </a:r>
            <a:endParaRPr dirty="0" sz="2000" lang="en-US"/>
          </a:p>
        </p:txBody>
      </p:sp>
      <p:sp>
        <p:nvSpPr>
          <p:cNvPr id="1048733" name="Text 6"/>
          <p:cNvSpPr/>
          <p:nvPr/>
        </p:nvSpPr>
        <p:spPr>
          <a:xfrm>
            <a:off x="1946791" y="5211723"/>
            <a:ext cx="6515814" cy="622935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450"/>
              </a:lnSpc>
              <a:buNone/>
            </a:pPr>
            <a:r>
              <a:rPr dirty="0" sz="150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Using Excel functions like COUNTIF, AVERAGE, and SUM to analyze data.</a:t>
            </a:r>
            <a:endParaRPr dirty="0" sz="1500" lang="en-US"/>
          </a:p>
        </p:txBody>
      </p:sp>
      <p:pic>
        <p:nvPicPr>
          <p:cNvPr id="2097192" name="Image 5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81395" y="6138386"/>
            <a:ext cx="973455" cy="1557457"/>
          </a:xfrm>
          <a:prstGeom prst="rect"/>
        </p:spPr>
      </p:pic>
      <p:sp>
        <p:nvSpPr>
          <p:cNvPr id="1048734" name="Text 7"/>
          <p:cNvSpPr/>
          <p:nvPr/>
        </p:nvSpPr>
        <p:spPr>
          <a:xfrm>
            <a:off x="1946791" y="6333053"/>
            <a:ext cx="2555319" cy="31932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b="1" dirty="0" sz="2000" lang="en-US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Visualization</a:t>
            </a:r>
            <a:endParaRPr dirty="0" sz="2000" lang="en-US"/>
          </a:p>
        </p:txBody>
      </p:sp>
      <p:sp>
        <p:nvSpPr>
          <p:cNvPr id="1048735" name="Text 8"/>
          <p:cNvSpPr/>
          <p:nvPr/>
        </p:nvSpPr>
        <p:spPr>
          <a:xfrm>
            <a:off x="1946791" y="6769179"/>
            <a:ext cx="6515814" cy="311468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50"/>
              </a:lnSpc>
              <a:buNone/>
            </a:pPr>
            <a:r>
              <a:rPr dirty="0" sz="150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Creating charts and graphs to present insights visually.</a:t>
            </a:r>
            <a:endParaRPr dirty="0" sz="1500"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Text 0"/>
          <p:cNvSpPr/>
          <p:nvPr/>
        </p:nvSpPr>
        <p:spPr>
          <a:xfrm>
            <a:off x="793790" y="794385"/>
            <a:ext cx="6309717" cy="74426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5850"/>
              </a:lnSpc>
              <a:buNone/>
            </a:pPr>
            <a:r>
              <a:rPr b="1" dirty="0" sz="4650" lang="en-US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Results and Discussion</a:t>
            </a:r>
            <a:endParaRPr dirty="0" sz="4650" lang="en-US"/>
          </a:p>
        </p:txBody>
      </p:sp>
      <p:pic>
        <p:nvPicPr>
          <p:cNvPr id="2097195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93790" y="1992273"/>
            <a:ext cx="6351270" cy="3925372"/>
          </a:xfrm>
          <a:prstGeom prst="rect"/>
        </p:spPr>
      </p:pic>
      <p:sp>
        <p:nvSpPr>
          <p:cNvPr id="1048741" name="Text 1"/>
          <p:cNvSpPr/>
          <p:nvPr/>
        </p:nvSpPr>
        <p:spPr>
          <a:xfrm>
            <a:off x="793790" y="6201132"/>
            <a:ext cx="3857863" cy="37207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900"/>
              </a:lnSpc>
              <a:buNone/>
            </a:pPr>
            <a:r>
              <a:rPr b="1" dirty="0" sz="2300" lang="en-US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Performance by Department</a:t>
            </a:r>
            <a:endParaRPr dirty="0" sz="2300" lang="en-US"/>
          </a:p>
        </p:txBody>
      </p:sp>
      <p:sp>
        <p:nvSpPr>
          <p:cNvPr id="1048742" name="Text 2"/>
          <p:cNvSpPr/>
          <p:nvPr/>
        </p:nvSpPr>
        <p:spPr>
          <a:xfrm>
            <a:off x="793790" y="6709291"/>
            <a:ext cx="6351270" cy="725805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The Sales department consistently outperforms other departments.</a:t>
            </a:r>
            <a:endParaRPr dirty="0" sz="1750" lang="en-US"/>
          </a:p>
        </p:txBody>
      </p:sp>
      <p:pic>
        <p:nvPicPr>
          <p:cNvPr id="2097196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485221" y="1992273"/>
            <a:ext cx="6351389" cy="3925372"/>
          </a:xfrm>
          <a:prstGeom prst="rect"/>
        </p:spPr>
      </p:pic>
      <p:sp>
        <p:nvSpPr>
          <p:cNvPr id="1048743" name="Text 3"/>
          <p:cNvSpPr/>
          <p:nvPr/>
        </p:nvSpPr>
        <p:spPr>
          <a:xfrm>
            <a:off x="7485221" y="6201132"/>
            <a:ext cx="3250644" cy="37207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900"/>
              </a:lnSpc>
              <a:buNone/>
            </a:pPr>
            <a:r>
              <a:rPr b="1" dirty="0" sz="2300" lang="en-US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Performance Over Time</a:t>
            </a:r>
            <a:endParaRPr dirty="0" sz="2300" lang="en-US"/>
          </a:p>
        </p:txBody>
      </p:sp>
      <p:sp>
        <p:nvSpPr>
          <p:cNvPr id="1048744" name="Text 4"/>
          <p:cNvSpPr/>
          <p:nvPr/>
        </p:nvSpPr>
        <p:spPr>
          <a:xfrm>
            <a:off x="7485221" y="6709291"/>
            <a:ext cx="6351389" cy="725805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Overall employee performance has been steadily increasing over the past year.</a:t>
            </a:r>
            <a:endParaRPr dirty="0" sz="1750"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9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/>
        </p:spPr>
      </p:pic>
      <p:pic>
        <p:nvPicPr>
          <p:cNvPr id="2097200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247888" y="2798445"/>
            <a:ext cx="4990624" cy="2632591"/>
          </a:xfrm>
          <a:prstGeom prst="rect"/>
        </p:spPr>
      </p:pic>
      <p:sp>
        <p:nvSpPr>
          <p:cNvPr id="1048749" name="Text 0"/>
          <p:cNvSpPr/>
          <p:nvPr/>
        </p:nvSpPr>
        <p:spPr>
          <a:xfrm>
            <a:off x="6180415" y="862727"/>
            <a:ext cx="5205293" cy="650677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5100"/>
              </a:lnSpc>
              <a:buNone/>
            </a:pPr>
            <a:r>
              <a:rPr b="1" dirty="0" sz="4050" lang="en-US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Conclusion</a:t>
            </a:r>
            <a:endParaRPr dirty="0" sz="4050" lang="en-US"/>
          </a:p>
        </p:txBody>
      </p:sp>
      <p:pic>
        <p:nvPicPr>
          <p:cNvPr id="2097201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180415" y="1810822"/>
            <a:ext cx="495657" cy="495657"/>
          </a:xfrm>
          <a:prstGeom prst="rect"/>
        </p:spPr>
      </p:pic>
      <p:sp>
        <p:nvSpPr>
          <p:cNvPr id="1048750" name="Text 1"/>
          <p:cNvSpPr/>
          <p:nvPr/>
        </p:nvSpPr>
        <p:spPr>
          <a:xfrm>
            <a:off x="6180415" y="2504718"/>
            <a:ext cx="2755344" cy="325279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50"/>
              </a:lnSpc>
              <a:buNone/>
            </a:pPr>
            <a:r>
              <a:rPr b="1" dirty="0" sz="2000" lang="en-US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Improved Performance</a:t>
            </a:r>
            <a:endParaRPr dirty="0" sz="2000" lang="en-US"/>
          </a:p>
        </p:txBody>
      </p:sp>
      <p:sp>
        <p:nvSpPr>
          <p:cNvPr id="1048751" name="Text 2"/>
          <p:cNvSpPr/>
          <p:nvPr/>
        </p:nvSpPr>
        <p:spPr>
          <a:xfrm>
            <a:off x="6180415" y="2948940"/>
            <a:ext cx="7755969" cy="317302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50"/>
              </a:lnSpc>
              <a:buNone/>
            </a:pPr>
            <a:r>
              <a:rPr dirty="0" sz="15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The analysis identified key areas for improvement, leading to better performance.</a:t>
            </a:r>
            <a:endParaRPr dirty="0" sz="1550" lang="en-US"/>
          </a:p>
        </p:txBody>
      </p:sp>
      <p:pic>
        <p:nvPicPr>
          <p:cNvPr id="2097202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180415" y="3861078"/>
            <a:ext cx="495657" cy="495657"/>
          </a:xfrm>
          <a:prstGeom prst="rect"/>
        </p:spPr>
      </p:pic>
      <p:sp>
        <p:nvSpPr>
          <p:cNvPr id="1048752" name="Text 3"/>
          <p:cNvSpPr/>
          <p:nvPr/>
        </p:nvSpPr>
        <p:spPr>
          <a:xfrm>
            <a:off x="6180415" y="4554974"/>
            <a:ext cx="2683788" cy="325279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50"/>
              </a:lnSpc>
              <a:buNone/>
            </a:pPr>
            <a:r>
              <a:rPr b="1" dirty="0" sz="2000" lang="en-US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Data-Driven Decisions</a:t>
            </a:r>
            <a:endParaRPr dirty="0" sz="2000" lang="en-US"/>
          </a:p>
        </p:txBody>
      </p:sp>
      <p:sp>
        <p:nvSpPr>
          <p:cNvPr id="1048753" name="Text 4"/>
          <p:cNvSpPr/>
          <p:nvPr/>
        </p:nvSpPr>
        <p:spPr>
          <a:xfrm>
            <a:off x="6180415" y="4999196"/>
            <a:ext cx="7755969" cy="317302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50"/>
              </a:lnSpc>
              <a:buNone/>
            </a:pPr>
            <a:r>
              <a:rPr dirty="0" sz="15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The insights generated from the analysis enabled data-driven decision-making.</a:t>
            </a:r>
            <a:endParaRPr dirty="0" sz="1550" lang="en-US"/>
          </a:p>
        </p:txBody>
      </p:sp>
      <p:pic>
        <p:nvPicPr>
          <p:cNvPr id="2097203" name="Image 4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6180415" y="5911334"/>
            <a:ext cx="495657" cy="495657"/>
          </a:xfrm>
          <a:prstGeom prst="rect"/>
        </p:spPr>
      </p:pic>
      <p:sp>
        <p:nvSpPr>
          <p:cNvPr id="1048754" name="Text 5"/>
          <p:cNvSpPr/>
          <p:nvPr/>
        </p:nvSpPr>
        <p:spPr>
          <a:xfrm>
            <a:off x="6180415" y="6605230"/>
            <a:ext cx="3205877" cy="325279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50"/>
              </a:lnSpc>
              <a:buNone/>
            </a:pPr>
            <a:r>
              <a:rPr b="1" dirty="0" sz="2000" lang="en-US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Enhanced Communication</a:t>
            </a:r>
            <a:endParaRPr dirty="0" sz="2000" lang="en-US"/>
          </a:p>
        </p:txBody>
      </p:sp>
      <p:sp>
        <p:nvSpPr>
          <p:cNvPr id="1048755" name="Text 6"/>
          <p:cNvSpPr/>
          <p:nvPr/>
        </p:nvSpPr>
        <p:spPr>
          <a:xfrm>
            <a:off x="6180415" y="7049453"/>
            <a:ext cx="7755969" cy="317302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50"/>
              </a:lnSpc>
              <a:buNone/>
            </a:pPr>
            <a:r>
              <a:rPr dirty="0" sz="15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Visualizations effectively communicated insights to stakeholders.</a:t>
            </a:r>
            <a:endParaRPr dirty="0" sz="1550"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ext 0"/>
          <p:cNvSpPr/>
          <p:nvPr/>
        </p:nvSpPr>
        <p:spPr>
          <a:xfrm>
            <a:off x="793790" y="647343"/>
            <a:ext cx="5954197" cy="74426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5850"/>
              </a:lnSpc>
              <a:buNone/>
            </a:pPr>
            <a:r>
              <a:rPr b="1" dirty="0" sz="4650" lang="en-US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Project Tittle</a:t>
            </a:r>
            <a:endParaRPr dirty="0" sz="4650" lang="en-US"/>
          </a:p>
        </p:txBody>
      </p:sp>
      <p:sp>
        <p:nvSpPr>
          <p:cNvPr id="1048589" name="Text 1"/>
          <p:cNvSpPr/>
          <p:nvPr/>
        </p:nvSpPr>
        <p:spPr>
          <a:xfrm>
            <a:off x="793790" y="1845231"/>
            <a:ext cx="13042821" cy="362903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850"/>
              </a:lnSpc>
              <a:buNone/>
            </a:pPr>
            <a:endParaRPr dirty="0" sz="1750" lang="en-US"/>
          </a:p>
        </p:txBody>
      </p:sp>
      <p:sp>
        <p:nvSpPr>
          <p:cNvPr id="1048590" name="Text 2"/>
          <p:cNvSpPr/>
          <p:nvPr/>
        </p:nvSpPr>
        <p:spPr>
          <a:xfrm>
            <a:off x="1317069" y="2548295"/>
            <a:ext cx="11996142" cy="744260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5850"/>
              </a:lnSpc>
              <a:buNone/>
            </a:pPr>
            <a:r>
              <a:rPr b="1" dirty="0" sz="4650" lang="en-US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Employee Performance Analysis using Excel</a:t>
            </a:r>
            <a:endParaRPr dirty="0" sz="4650" lang="en-US"/>
          </a:p>
        </p:txBody>
      </p:sp>
      <p:pic>
        <p:nvPicPr>
          <p:cNvPr id="2097158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291727" y="3778687"/>
            <a:ext cx="2939534" cy="2721888"/>
          </a:xfrm>
          <a:prstGeom prst="rect"/>
        </p:spPr>
      </p:pic>
      <p:pic>
        <p:nvPicPr>
          <p:cNvPr id="2097159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412712" y="3778687"/>
            <a:ext cx="2925961" cy="2721888"/>
          </a:xfrm>
          <a:prstGeom prst="rect"/>
        </p:spPr>
      </p:pic>
      <p:sp>
        <p:nvSpPr>
          <p:cNvPr id="1048591" name="Text 3"/>
          <p:cNvSpPr/>
          <p:nvPr/>
        </p:nvSpPr>
        <p:spPr>
          <a:xfrm>
            <a:off x="793790" y="6986707"/>
            <a:ext cx="4763333" cy="595432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4650"/>
              </a:lnSpc>
              <a:buNone/>
            </a:pPr>
            <a:endParaRPr dirty="0" sz="3750"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/>
        </p:spPr>
      </p:pic>
      <p:sp>
        <p:nvSpPr>
          <p:cNvPr id="1048596" name="Text 0"/>
          <p:cNvSpPr/>
          <p:nvPr/>
        </p:nvSpPr>
        <p:spPr>
          <a:xfrm>
            <a:off x="6029682" y="427673"/>
            <a:ext cx="4075033" cy="509349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4000"/>
              </a:lnSpc>
              <a:buNone/>
            </a:pPr>
            <a:r>
              <a:rPr b="1" dirty="0" sz="3200" lang="en-US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AGENDA</a:t>
            </a:r>
            <a:endParaRPr dirty="0" sz="3200" lang="en-US"/>
          </a:p>
        </p:txBody>
      </p:sp>
      <p:sp>
        <p:nvSpPr>
          <p:cNvPr id="1048597" name="Shape 1"/>
          <p:cNvSpPr/>
          <p:nvPr/>
        </p:nvSpPr>
        <p:spPr>
          <a:xfrm>
            <a:off x="10046970" y="1169789"/>
            <a:ext cx="22860" cy="6209228"/>
          </a:xfrm>
          <a:prstGeom prst="roundRect">
            <a:avLst>
              <a:gd name="adj" fmla="val 285224"/>
            </a:avLst>
          </a:prstGeom>
          <a:solidFill>
            <a:srgbClr val="B2D4E5"/>
          </a:solidFill>
        </p:spPr>
      </p:sp>
      <p:sp>
        <p:nvSpPr>
          <p:cNvPr id="1048598" name="Shape 2"/>
          <p:cNvSpPr/>
          <p:nvPr/>
        </p:nvSpPr>
        <p:spPr>
          <a:xfrm>
            <a:off x="9922609" y="1344335"/>
            <a:ext cx="271582" cy="271582"/>
          </a:xfrm>
          <a:prstGeom prst="roundRect">
            <a:avLst>
              <a:gd name="adj" fmla="val 240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599" name="Text 3"/>
          <p:cNvSpPr/>
          <p:nvPr/>
        </p:nvSpPr>
        <p:spPr>
          <a:xfrm>
            <a:off x="6029682" y="1324928"/>
            <a:ext cx="3718322" cy="310515"/>
          </a:xfrm>
          <a:prstGeom prst="rect"/>
          <a:noFill/>
        </p:spPr>
        <p:txBody>
          <a:bodyPr anchor="t" bIns="0" lIns="0" rIns="0" rtlCol="0" tIns="0" wrap="none"/>
          <a:p>
            <a:pPr algn="r" indent="0" marL="0">
              <a:lnSpc>
                <a:spcPts val="2400"/>
              </a:lnSpc>
              <a:buNone/>
            </a:pPr>
            <a:r>
              <a:rPr b="1" dirty="0" lang="en-US">
                <a:solidFill>
                  <a:srgbClr val="204C8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Problem Statement</a:t>
            </a:r>
            <a:endParaRPr dirty="0" lang="en-US"/>
          </a:p>
        </p:txBody>
      </p:sp>
      <p:sp>
        <p:nvSpPr>
          <p:cNvPr id="1048600" name="Shape 4"/>
          <p:cNvSpPr/>
          <p:nvPr/>
        </p:nvSpPr>
        <p:spPr>
          <a:xfrm>
            <a:off x="9922609" y="2120384"/>
            <a:ext cx="271582" cy="271582"/>
          </a:xfrm>
          <a:prstGeom prst="roundRect">
            <a:avLst>
              <a:gd name="adj" fmla="val 240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01" name="Text 5"/>
          <p:cNvSpPr/>
          <p:nvPr/>
        </p:nvSpPr>
        <p:spPr>
          <a:xfrm>
            <a:off x="10368796" y="2100977"/>
            <a:ext cx="3718322" cy="31051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b="1" dirty="0" lang="en-US">
                <a:solidFill>
                  <a:srgbClr val="204C8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Project Overview</a:t>
            </a:r>
            <a:endParaRPr dirty="0" lang="en-US"/>
          </a:p>
        </p:txBody>
      </p:sp>
      <p:sp>
        <p:nvSpPr>
          <p:cNvPr id="1048602" name="Shape 6"/>
          <p:cNvSpPr/>
          <p:nvPr/>
        </p:nvSpPr>
        <p:spPr>
          <a:xfrm>
            <a:off x="9922609" y="2818924"/>
            <a:ext cx="271582" cy="271582"/>
          </a:xfrm>
          <a:prstGeom prst="roundRect">
            <a:avLst>
              <a:gd name="adj" fmla="val 240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03" name="Text 7"/>
          <p:cNvSpPr/>
          <p:nvPr/>
        </p:nvSpPr>
        <p:spPr>
          <a:xfrm>
            <a:off x="6029682" y="2799517"/>
            <a:ext cx="3718322" cy="310515"/>
          </a:xfrm>
          <a:prstGeom prst="rect"/>
          <a:noFill/>
        </p:spPr>
        <p:txBody>
          <a:bodyPr anchor="t" bIns="0" lIns="0" rIns="0" rtlCol="0" tIns="0" wrap="none"/>
          <a:p>
            <a:pPr algn="r" indent="0" marL="0">
              <a:lnSpc>
                <a:spcPts val="2400"/>
              </a:lnSpc>
              <a:buNone/>
            </a:pPr>
            <a:r>
              <a:rPr b="1" dirty="0" lang="en-US">
                <a:solidFill>
                  <a:srgbClr val="204C8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End Users</a:t>
            </a:r>
          </a:p>
        </p:txBody>
      </p:sp>
      <p:sp>
        <p:nvSpPr>
          <p:cNvPr id="1048604" name="Shape 8"/>
          <p:cNvSpPr/>
          <p:nvPr/>
        </p:nvSpPr>
        <p:spPr>
          <a:xfrm>
            <a:off x="9922609" y="3517463"/>
            <a:ext cx="271582" cy="271582"/>
          </a:xfrm>
          <a:prstGeom prst="roundRect">
            <a:avLst>
              <a:gd name="adj" fmla="val 240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05" name="Text 9"/>
          <p:cNvSpPr/>
          <p:nvPr/>
        </p:nvSpPr>
        <p:spPr>
          <a:xfrm>
            <a:off x="10368796" y="3498056"/>
            <a:ext cx="3718322" cy="31051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b="1" dirty="0" lang="en-US">
                <a:solidFill>
                  <a:srgbClr val="204C8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Our Solution and Proposition</a:t>
            </a:r>
            <a:endParaRPr dirty="0" lang="en-US"/>
          </a:p>
        </p:txBody>
      </p:sp>
      <p:sp>
        <p:nvSpPr>
          <p:cNvPr id="1048606" name="Shape 10"/>
          <p:cNvSpPr/>
          <p:nvPr/>
        </p:nvSpPr>
        <p:spPr>
          <a:xfrm>
            <a:off x="9922609" y="4216003"/>
            <a:ext cx="271582" cy="271582"/>
          </a:xfrm>
          <a:prstGeom prst="roundRect">
            <a:avLst>
              <a:gd name="adj" fmla="val 240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07" name="Text 11"/>
          <p:cNvSpPr/>
          <p:nvPr/>
        </p:nvSpPr>
        <p:spPr>
          <a:xfrm>
            <a:off x="6029682" y="4196596"/>
            <a:ext cx="3718322" cy="310515"/>
          </a:xfrm>
          <a:prstGeom prst="rect"/>
          <a:noFill/>
        </p:spPr>
        <p:txBody>
          <a:bodyPr anchor="t" bIns="0" lIns="0" rIns="0" rtlCol="0" tIns="0" wrap="none"/>
          <a:p>
            <a:pPr algn="r" indent="0" marL="0">
              <a:lnSpc>
                <a:spcPts val="2400"/>
              </a:lnSpc>
              <a:buNone/>
            </a:pPr>
            <a:r>
              <a:rPr b="1" dirty="0" lang="en-US">
                <a:solidFill>
                  <a:srgbClr val="204C8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Dataset Description</a:t>
            </a:r>
          </a:p>
        </p:txBody>
      </p:sp>
      <p:sp>
        <p:nvSpPr>
          <p:cNvPr id="1048608" name="Shape 12"/>
          <p:cNvSpPr/>
          <p:nvPr/>
        </p:nvSpPr>
        <p:spPr>
          <a:xfrm>
            <a:off x="9922609" y="4914543"/>
            <a:ext cx="271582" cy="271582"/>
          </a:xfrm>
          <a:prstGeom prst="roundRect">
            <a:avLst>
              <a:gd name="adj" fmla="val 240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09" name="Text 13"/>
          <p:cNvSpPr/>
          <p:nvPr/>
        </p:nvSpPr>
        <p:spPr>
          <a:xfrm>
            <a:off x="10368796" y="4895136"/>
            <a:ext cx="3718322" cy="31051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b="1" dirty="0" lang="en-US">
                <a:solidFill>
                  <a:srgbClr val="204C8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Modelling Approach</a:t>
            </a:r>
            <a:endParaRPr dirty="0" lang="en-US"/>
          </a:p>
        </p:txBody>
      </p:sp>
      <p:sp>
        <p:nvSpPr>
          <p:cNvPr id="1048610" name="Shape 14"/>
          <p:cNvSpPr/>
          <p:nvPr/>
        </p:nvSpPr>
        <p:spPr>
          <a:xfrm>
            <a:off x="9922609" y="5613083"/>
            <a:ext cx="271582" cy="271582"/>
          </a:xfrm>
          <a:prstGeom prst="roundRect">
            <a:avLst>
              <a:gd name="adj" fmla="val 240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11" name="Text 15"/>
          <p:cNvSpPr/>
          <p:nvPr/>
        </p:nvSpPr>
        <p:spPr>
          <a:xfrm>
            <a:off x="6029682" y="5593675"/>
            <a:ext cx="3718322" cy="310515"/>
          </a:xfrm>
          <a:prstGeom prst="rect"/>
          <a:noFill/>
        </p:spPr>
        <p:txBody>
          <a:bodyPr anchor="t" bIns="0" lIns="0" rIns="0" rtlCol="0" tIns="0" wrap="none"/>
          <a:p>
            <a:pPr algn="r" indent="0" marL="0">
              <a:lnSpc>
                <a:spcPts val="2400"/>
              </a:lnSpc>
              <a:buNone/>
            </a:pPr>
            <a:r>
              <a:rPr b="1" dirty="0" lang="en-US">
                <a:solidFill>
                  <a:srgbClr val="204C8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Results and Discussion</a:t>
            </a:r>
          </a:p>
        </p:txBody>
      </p:sp>
      <p:sp>
        <p:nvSpPr>
          <p:cNvPr id="1048612" name="Shape 16"/>
          <p:cNvSpPr/>
          <p:nvPr/>
        </p:nvSpPr>
        <p:spPr>
          <a:xfrm>
            <a:off x="9922609" y="6311622"/>
            <a:ext cx="271582" cy="271582"/>
          </a:xfrm>
          <a:prstGeom prst="roundRect">
            <a:avLst>
              <a:gd name="adj" fmla="val 240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13" name="Text 17"/>
          <p:cNvSpPr/>
          <p:nvPr/>
        </p:nvSpPr>
        <p:spPr>
          <a:xfrm>
            <a:off x="10368796" y="6292215"/>
            <a:ext cx="3718322" cy="31051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b="1" dirty="0" lang="en-US">
                <a:solidFill>
                  <a:srgbClr val="204C8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Conclusion</a:t>
            </a:r>
            <a:endParaRPr dirty="0" lang="en-US"/>
          </a:p>
        </p:txBody>
      </p:sp>
      <p:sp>
        <p:nvSpPr>
          <p:cNvPr id="1048614" name="Text 18"/>
          <p:cNvSpPr/>
          <p:nvPr/>
        </p:nvSpPr>
        <p:spPr>
          <a:xfrm>
            <a:off x="6029682" y="7553563"/>
            <a:ext cx="8057436" cy="248364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1950"/>
              </a:lnSpc>
              <a:buNone/>
            </a:pPr>
            <a:endParaRPr dirty="0" sz="1200"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/>
        </p:spPr>
      </p:pic>
      <p:pic>
        <p:nvPicPr>
          <p:cNvPr id="2097166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1256288" y="2569488"/>
            <a:ext cx="3090624" cy="3090624"/>
          </a:xfrm>
          <a:prstGeom prst="rect"/>
        </p:spPr>
      </p:pic>
      <p:sp>
        <p:nvSpPr>
          <p:cNvPr id="1048619" name="Text 0"/>
          <p:cNvSpPr/>
          <p:nvPr/>
        </p:nvSpPr>
        <p:spPr>
          <a:xfrm>
            <a:off x="793790" y="1539121"/>
            <a:ext cx="5954197" cy="74426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5850"/>
              </a:lnSpc>
              <a:buNone/>
            </a:pPr>
            <a:r>
              <a:rPr b="1" dirty="0" sz="4650" lang="en-US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Problem Statement</a:t>
            </a:r>
            <a:endParaRPr dirty="0" sz="4650" lang="en-US"/>
          </a:p>
        </p:txBody>
      </p:sp>
      <p:sp>
        <p:nvSpPr>
          <p:cNvPr id="1048620" name="Shape 1"/>
          <p:cNvSpPr/>
          <p:nvPr/>
        </p:nvSpPr>
        <p:spPr>
          <a:xfrm>
            <a:off x="793790" y="28786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21" name="Text 2"/>
          <p:cNvSpPr/>
          <p:nvPr/>
        </p:nvSpPr>
        <p:spPr>
          <a:xfrm>
            <a:off x="972503" y="2955131"/>
            <a:ext cx="152876" cy="357307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800"/>
              </a:lnSpc>
              <a:buNone/>
            </a:pPr>
            <a:r>
              <a:rPr b="1" dirty="0" sz="2800" lang="en-US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dirty="0" sz="2800" lang="en-US"/>
          </a:p>
        </p:txBody>
      </p:sp>
      <p:sp>
        <p:nvSpPr>
          <p:cNvPr id="1048622" name="Text 3"/>
          <p:cNvSpPr/>
          <p:nvPr/>
        </p:nvSpPr>
        <p:spPr>
          <a:xfrm>
            <a:off x="1530906" y="2878693"/>
            <a:ext cx="2977039" cy="37207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900"/>
              </a:lnSpc>
              <a:buNone/>
            </a:pPr>
            <a:r>
              <a:rPr b="1" dirty="0" sz="2300" lang="en-US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Lack of Insights</a:t>
            </a:r>
            <a:endParaRPr dirty="0" sz="2300" lang="en-US"/>
          </a:p>
        </p:txBody>
      </p:sp>
      <p:sp>
        <p:nvSpPr>
          <p:cNvPr id="1048623" name="Text 4"/>
          <p:cNvSpPr/>
          <p:nvPr/>
        </p:nvSpPr>
        <p:spPr>
          <a:xfrm>
            <a:off x="1530906" y="3386852"/>
            <a:ext cx="3842147" cy="1088708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Organizations often struggle to gain actionable insights from employee performance data.</a:t>
            </a:r>
            <a:endParaRPr dirty="0" sz="1750" lang="en-US"/>
          </a:p>
        </p:txBody>
      </p:sp>
      <p:sp>
        <p:nvSpPr>
          <p:cNvPr id="1048624" name="Shape 5"/>
          <p:cNvSpPr/>
          <p:nvPr/>
        </p:nvSpPr>
        <p:spPr>
          <a:xfrm>
            <a:off x="5599867" y="28786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25" name="Text 6"/>
          <p:cNvSpPr/>
          <p:nvPr/>
        </p:nvSpPr>
        <p:spPr>
          <a:xfrm>
            <a:off x="5753695" y="2955131"/>
            <a:ext cx="202525" cy="357307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800"/>
              </a:lnSpc>
              <a:buNone/>
            </a:pPr>
            <a:r>
              <a:rPr b="1" dirty="0" sz="2800" lang="en-US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dirty="0" sz="2800" lang="en-US"/>
          </a:p>
        </p:txBody>
      </p:sp>
      <p:sp>
        <p:nvSpPr>
          <p:cNvPr id="1048626" name="Text 7"/>
          <p:cNvSpPr/>
          <p:nvPr/>
        </p:nvSpPr>
        <p:spPr>
          <a:xfrm>
            <a:off x="6336983" y="2878693"/>
            <a:ext cx="2977039" cy="37207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900"/>
              </a:lnSpc>
              <a:buNone/>
            </a:pPr>
            <a:r>
              <a:rPr b="1" dirty="0" sz="2300" lang="en-US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Manual Analysis</a:t>
            </a:r>
            <a:endParaRPr dirty="0" sz="2300" lang="en-US"/>
          </a:p>
        </p:txBody>
      </p:sp>
      <p:sp>
        <p:nvSpPr>
          <p:cNvPr id="1048627" name="Text 8"/>
          <p:cNvSpPr/>
          <p:nvPr/>
        </p:nvSpPr>
        <p:spPr>
          <a:xfrm>
            <a:off x="6336983" y="3386852"/>
            <a:ext cx="3842147" cy="1088708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Traditional methods of analyzing performance data are often manual and time-consuming.</a:t>
            </a:r>
            <a:endParaRPr dirty="0" sz="1750" lang="en-US"/>
          </a:p>
        </p:txBody>
      </p:sp>
      <p:sp>
        <p:nvSpPr>
          <p:cNvPr id="1048628" name="Shape 9"/>
          <p:cNvSpPr/>
          <p:nvPr/>
        </p:nvSpPr>
        <p:spPr>
          <a:xfrm>
            <a:off x="793790" y="49575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29" name="Text 10"/>
          <p:cNvSpPr/>
          <p:nvPr/>
        </p:nvSpPr>
        <p:spPr>
          <a:xfrm>
            <a:off x="947857" y="5033963"/>
            <a:ext cx="202168" cy="357307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800"/>
              </a:lnSpc>
              <a:buNone/>
            </a:pPr>
            <a:r>
              <a:rPr b="1" dirty="0" sz="2800" lang="en-US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dirty="0" sz="2800" lang="en-US"/>
          </a:p>
        </p:txBody>
      </p:sp>
      <p:sp>
        <p:nvSpPr>
          <p:cNvPr id="1048630" name="Text 11"/>
          <p:cNvSpPr/>
          <p:nvPr/>
        </p:nvSpPr>
        <p:spPr>
          <a:xfrm>
            <a:off x="1530906" y="4957524"/>
            <a:ext cx="2977039" cy="37207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900"/>
              </a:lnSpc>
              <a:buNone/>
            </a:pPr>
            <a:r>
              <a:rPr b="1" dirty="0" sz="2300" lang="en-US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Silos</a:t>
            </a:r>
            <a:endParaRPr dirty="0" sz="2300" lang="en-US"/>
          </a:p>
        </p:txBody>
      </p:sp>
      <p:sp>
        <p:nvSpPr>
          <p:cNvPr id="1048631" name="Text 12"/>
          <p:cNvSpPr/>
          <p:nvPr/>
        </p:nvSpPr>
        <p:spPr>
          <a:xfrm>
            <a:off x="1530906" y="5465683"/>
            <a:ext cx="8648105" cy="725805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Centralizing data unlocks insights to improve decisions, especially for employee performance.</a:t>
            </a:r>
            <a:endParaRPr dirty="0" sz="1750" lang="en-US"/>
          </a:p>
        </p:txBody>
      </p:sp>
      <p:sp>
        <p:nvSpPr>
          <p:cNvPr id="1048632" name="Text 13"/>
          <p:cNvSpPr/>
          <p:nvPr/>
        </p:nvSpPr>
        <p:spPr>
          <a:xfrm>
            <a:off x="1530906" y="6327577"/>
            <a:ext cx="8648105" cy="362903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Streamlining consolidation enables more effective strategies.</a:t>
            </a:r>
            <a:endParaRPr dirty="0" sz="1750"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/>
        </p:spPr>
      </p:pic>
      <p:pic>
        <p:nvPicPr>
          <p:cNvPr id="2097170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248245" y="1844278"/>
            <a:ext cx="4989909" cy="4540925"/>
          </a:xfrm>
          <a:prstGeom prst="rect"/>
        </p:spPr>
      </p:pic>
      <p:sp>
        <p:nvSpPr>
          <p:cNvPr id="1048637" name="Text 0"/>
          <p:cNvSpPr/>
          <p:nvPr/>
        </p:nvSpPr>
        <p:spPr>
          <a:xfrm>
            <a:off x="6181368" y="705922"/>
            <a:ext cx="5212675" cy="65151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5100"/>
              </a:lnSpc>
              <a:buNone/>
            </a:pPr>
            <a:r>
              <a:rPr b="1" dirty="0" sz="4100" lang="en-US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Project Overview</a:t>
            </a:r>
            <a:endParaRPr dirty="0" sz="4100" lang="en-US"/>
          </a:p>
        </p:txBody>
      </p:sp>
      <p:sp>
        <p:nvSpPr>
          <p:cNvPr id="1048638" name="Shape 1"/>
          <p:cNvSpPr/>
          <p:nvPr/>
        </p:nvSpPr>
        <p:spPr>
          <a:xfrm>
            <a:off x="6467713" y="1655207"/>
            <a:ext cx="22860" cy="5868472"/>
          </a:xfrm>
          <a:prstGeom prst="roundRect">
            <a:avLst>
              <a:gd name="adj" fmla="val 364843"/>
            </a:avLst>
          </a:prstGeom>
          <a:solidFill>
            <a:srgbClr val="B2D4E5"/>
          </a:solidFill>
        </p:spPr>
      </p:sp>
      <p:sp>
        <p:nvSpPr>
          <p:cNvPr id="1048639" name="Shape 2"/>
          <p:cNvSpPr/>
          <p:nvPr/>
        </p:nvSpPr>
        <p:spPr>
          <a:xfrm>
            <a:off x="6679644" y="2090499"/>
            <a:ext cx="694968" cy="22860"/>
          </a:xfrm>
          <a:prstGeom prst="roundRect">
            <a:avLst>
              <a:gd name="adj" fmla="val 364843"/>
            </a:avLst>
          </a:prstGeom>
          <a:solidFill>
            <a:srgbClr val="B2D4E5"/>
          </a:solidFill>
        </p:spPr>
      </p:sp>
      <p:sp>
        <p:nvSpPr>
          <p:cNvPr id="1048640" name="Shape 3"/>
          <p:cNvSpPr/>
          <p:nvPr/>
        </p:nvSpPr>
        <p:spPr>
          <a:xfrm>
            <a:off x="6255782" y="1878568"/>
            <a:ext cx="446723" cy="446723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41" name="Text 4"/>
          <p:cNvSpPr/>
          <p:nvPr/>
        </p:nvSpPr>
        <p:spPr>
          <a:xfrm>
            <a:off x="6412230" y="1945481"/>
            <a:ext cx="133826" cy="312777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450"/>
              </a:lnSpc>
              <a:buNone/>
            </a:pPr>
            <a:r>
              <a:rPr b="1" dirty="0" sz="2450" lang="en-US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dirty="0" sz="2450" lang="en-US"/>
          </a:p>
        </p:txBody>
      </p:sp>
      <p:sp>
        <p:nvSpPr>
          <p:cNvPr id="1048642" name="Text 5"/>
          <p:cNvSpPr/>
          <p:nvPr/>
        </p:nvSpPr>
        <p:spPr>
          <a:xfrm>
            <a:off x="7571303" y="1853684"/>
            <a:ext cx="2606278" cy="32575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50"/>
              </a:lnSpc>
              <a:buNone/>
            </a:pPr>
            <a:r>
              <a:rPr b="1" dirty="0" sz="2050" lang="en-US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Collection</a:t>
            </a:r>
            <a:endParaRPr dirty="0" sz="2050" lang="en-US"/>
          </a:p>
        </p:txBody>
      </p:sp>
      <p:sp>
        <p:nvSpPr>
          <p:cNvPr id="1048643" name="Text 6"/>
          <p:cNvSpPr/>
          <p:nvPr/>
        </p:nvSpPr>
        <p:spPr>
          <a:xfrm>
            <a:off x="7571303" y="2298502"/>
            <a:ext cx="6364129" cy="317659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5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Gathering performance data from various sources.</a:t>
            </a:r>
            <a:endParaRPr dirty="0" sz="1550" lang="en-US"/>
          </a:p>
        </p:txBody>
      </p:sp>
      <p:sp>
        <p:nvSpPr>
          <p:cNvPr id="1048644" name="Shape 7"/>
          <p:cNvSpPr/>
          <p:nvPr/>
        </p:nvSpPr>
        <p:spPr>
          <a:xfrm>
            <a:off x="6679644" y="3448407"/>
            <a:ext cx="694968" cy="22860"/>
          </a:xfrm>
          <a:prstGeom prst="roundRect">
            <a:avLst>
              <a:gd name="adj" fmla="val 364843"/>
            </a:avLst>
          </a:prstGeom>
          <a:solidFill>
            <a:srgbClr val="B2D4E5"/>
          </a:solidFill>
        </p:spPr>
      </p:sp>
      <p:sp>
        <p:nvSpPr>
          <p:cNvPr id="1048645" name="Shape 8"/>
          <p:cNvSpPr/>
          <p:nvPr/>
        </p:nvSpPr>
        <p:spPr>
          <a:xfrm>
            <a:off x="6255782" y="3236476"/>
            <a:ext cx="446723" cy="446723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46" name="Text 9"/>
          <p:cNvSpPr/>
          <p:nvPr/>
        </p:nvSpPr>
        <p:spPr>
          <a:xfrm>
            <a:off x="6390442" y="3303389"/>
            <a:ext cx="177284" cy="312777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450"/>
              </a:lnSpc>
              <a:buNone/>
            </a:pPr>
            <a:r>
              <a:rPr b="1" dirty="0" sz="2450" lang="en-US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dirty="0" sz="2450" lang="en-US"/>
          </a:p>
        </p:txBody>
      </p:sp>
      <p:sp>
        <p:nvSpPr>
          <p:cNvPr id="1048647" name="Text 10"/>
          <p:cNvSpPr/>
          <p:nvPr/>
        </p:nvSpPr>
        <p:spPr>
          <a:xfrm>
            <a:off x="7571303" y="3211592"/>
            <a:ext cx="2606278" cy="32575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50"/>
              </a:lnSpc>
              <a:buNone/>
            </a:pPr>
            <a:r>
              <a:rPr b="1" dirty="0" sz="2050" lang="en-US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Cleaning</a:t>
            </a:r>
            <a:endParaRPr dirty="0" sz="2050" lang="en-US"/>
          </a:p>
        </p:txBody>
      </p:sp>
      <p:sp>
        <p:nvSpPr>
          <p:cNvPr id="1048648" name="Text 11"/>
          <p:cNvSpPr/>
          <p:nvPr/>
        </p:nvSpPr>
        <p:spPr>
          <a:xfrm>
            <a:off x="7571303" y="3656409"/>
            <a:ext cx="6364129" cy="317659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5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Preparing data for analysis by removing errors and inconsistencies.</a:t>
            </a:r>
            <a:endParaRPr dirty="0" sz="1550" lang="en-US"/>
          </a:p>
        </p:txBody>
      </p:sp>
      <p:sp>
        <p:nvSpPr>
          <p:cNvPr id="1048649" name="Shape 12"/>
          <p:cNvSpPr/>
          <p:nvPr/>
        </p:nvSpPr>
        <p:spPr>
          <a:xfrm>
            <a:off x="6679644" y="4806315"/>
            <a:ext cx="694968" cy="22860"/>
          </a:xfrm>
          <a:prstGeom prst="roundRect">
            <a:avLst>
              <a:gd name="adj" fmla="val 364843"/>
            </a:avLst>
          </a:prstGeom>
          <a:solidFill>
            <a:srgbClr val="B2D4E5"/>
          </a:solidFill>
        </p:spPr>
      </p:sp>
      <p:sp>
        <p:nvSpPr>
          <p:cNvPr id="1048650" name="Shape 13"/>
          <p:cNvSpPr/>
          <p:nvPr/>
        </p:nvSpPr>
        <p:spPr>
          <a:xfrm>
            <a:off x="6255782" y="4594384"/>
            <a:ext cx="446723" cy="446723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51" name="Text 14"/>
          <p:cNvSpPr/>
          <p:nvPr/>
        </p:nvSpPr>
        <p:spPr>
          <a:xfrm>
            <a:off x="6390561" y="4661297"/>
            <a:ext cx="177046" cy="312777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450"/>
              </a:lnSpc>
              <a:buNone/>
            </a:pPr>
            <a:r>
              <a:rPr b="1" dirty="0" sz="2450" lang="en-US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dirty="0" sz="2450" lang="en-US"/>
          </a:p>
        </p:txBody>
      </p:sp>
      <p:sp>
        <p:nvSpPr>
          <p:cNvPr id="1048652" name="Text 15"/>
          <p:cNvSpPr/>
          <p:nvPr/>
        </p:nvSpPr>
        <p:spPr>
          <a:xfrm>
            <a:off x="7571303" y="4569500"/>
            <a:ext cx="2606278" cy="32575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50"/>
              </a:lnSpc>
              <a:buNone/>
            </a:pPr>
            <a:r>
              <a:rPr b="1" dirty="0" sz="2050" lang="en-US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Analysis</a:t>
            </a:r>
            <a:endParaRPr dirty="0" sz="2050" lang="en-US"/>
          </a:p>
        </p:txBody>
      </p:sp>
      <p:sp>
        <p:nvSpPr>
          <p:cNvPr id="1048653" name="Text 16"/>
          <p:cNvSpPr/>
          <p:nvPr/>
        </p:nvSpPr>
        <p:spPr>
          <a:xfrm>
            <a:off x="7571303" y="5014317"/>
            <a:ext cx="6364129" cy="635318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00"/>
              </a:lnSpc>
              <a:buNone/>
            </a:pPr>
            <a:r>
              <a:rPr dirty="0" sz="15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Using Excel functions and tools to analyze data trends and patterns.</a:t>
            </a:r>
            <a:endParaRPr dirty="0" sz="1550" lang="en-US"/>
          </a:p>
        </p:txBody>
      </p:sp>
      <p:sp>
        <p:nvSpPr>
          <p:cNvPr id="1048654" name="Shape 17"/>
          <p:cNvSpPr/>
          <p:nvPr/>
        </p:nvSpPr>
        <p:spPr>
          <a:xfrm>
            <a:off x="6679644" y="6481882"/>
            <a:ext cx="694968" cy="22860"/>
          </a:xfrm>
          <a:prstGeom prst="roundRect">
            <a:avLst>
              <a:gd name="adj" fmla="val 364843"/>
            </a:avLst>
          </a:prstGeom>
          <a:solidFill>
            <a:srgbClr val="B2D4E5"/>
          </a:solidFill>
        </p:spPr>
      </p:sp>
      <p:sp>
        <p:nvSpPr>
          <p:cNvPr id="1048655" name="Shape 18"/>
          <p:cNvSpPr/>
          <p:nvPr/>
        </p:nvSpPr>
        <p:spPr>
          <a:xfrm>
            <a:off x="6255782" y="6269950"/>
            <a:ext cx="446723" cy="446723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56" name="Text 19"/>
          <p:cNvSpPr/>
          <p:nvPr/>
        </p:nvSpPr>
        <p:spPr>
          <a:xfrm>
            <a:off x="6394847" y="6336863"/>
            <a:ext cx="168593" cy="312777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450"/>
              </a:lnSpc>
              <a:buNone/>
            </a:pPr>
            <a:r>
              <a:rPr b="1" dirty="0" sz="2450" lang="en-US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dirty="0" sz="2450" lang="en-US"/>
          </a:p>
        </p:txBody>
      </p:sp>
      <p:sp>
        <p:nvSpPr>
          <p:cNvPr id="1048657" name="Text 20"/>
          <p:cNvSpPr/>
          <p:nvPr/>
        </p:nvSpPr>
        <p:spPr>
          <a:xfrm>
            <a:off x="7571303" y="6245066"/>
            <a:ext cx="2606278" cy="32575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50"/>
              </a:lnSpc>
              <a:buNone/>
            </a:pPr>
            <a:r>
              <a:rPr b="1" dirty="0" sz="2050" lang="en-US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Report Generation</a:t>
            </a:r>
            <a:endParaRPr dirty="0" sz="2050" lang="en-US"/>
          </a:p>
        </p:txBody>
      </p:sp>
      <p:sp>
        <p:nvSpPr>
          <p:cNvPr id="1048658" name="Text 21"/>
          <p:cNvSpPr/>
          <p:nvPr/>
        </p:nvSpPr>
        <p:spPr>
          <a:xfrm>
            <a:off x="7571303" y="6689884"/>
            <a:ext cx="6364129" cy="635318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00"/>
              </a:lnSpc>
              <a:buNone/>
            </a:pPr>
            <a:r>
              <a:rPr dirty="0" sz="15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Creating reports and visualizations to communicate insights to stakeholders.</a:t>
            </a:r>
            <a:endParaRPr dirty="0" sz="1550"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Text 0"/>
          <p:cNvSpPr/>
          <p:nvPr/>
        </p:nvSpPr>
        <p:spPr>
          <a:xfrm>
            <a:off x="793790" y="1055608"/>
            <a:ext cx="5954197" cy="74426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5850"/>
              </a:lnSpc>
              <a:buNone/>
            </a:pPr>
            <a:r>
              <a:rPr b="1" dirty="0" sz="4650" lang="en-US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End Users</a:t>
            </a:r>
            <a:endParaRPr dirty="0" sz="4650" lang="en-US"/>
          </a:p>
        </p:txBody>
      </p:sp>
      <p:pic>
        <p:nvPicPr>
          <p:cNvPr id="2097173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93790" y="2253496"/>
            <a:ext cx="4120753" cy="2546747"/>
          </a:xfrm>
          <a:prstGeom prst="rect"/>
        </p:spPr>
      </p:pic>
      <p:sp>
        <p:nvSpPr>
          <p:cNvPr id="1048664" name="Text 1"/>
          <p:cNvSpPr/>
          <p:nvPr/>
        </p:nvSpPr>
        <p:spPr>
          <a:xfrm>
            <a:off x="793790" y="4800243"/>
            <a:ext cx="4120753" cy="36290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850"/>
              </a:lnSpc>
              <a:buNone/>
            </a:pPr>
            <a:endParaRPr dirty="0" sz="1750" lang="en-US"/>
          </a:p>
        </p:txBody>
      </p:sp>
      <p:pic>
        <p:nvPicPr>
          <p:cNvPr id="2097174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5254704" y="2253496"/>
            <a:ext cx="4120872" cy="2546866"/>
          </a:xfrm>
          <a:prstGeom prst="rect"/>
        </p:spPr>
      </p:pic>
      <p:sp>
        <p:nvSpPr>
          <p:cNvPr id="1048665" name="Text 2"/>
          <p:cNvSpPr/>
          <p:nvPr/>
        </p:nvSpPr>
        <p:spPr>
          <a:xfrm>
            <a:off x="5254704" y="4800362"/>
            <a:ext cx="4120872" cy="36290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850"/>
              </a:lnSpc>
              <a:buNone/>
            </a:pPr>
            <a:endParaRPr dirty="0" sz="1750" lang="en-US"/>
          </a:p>
        </p:txBody>
      </p:sp>
      <p:pic>
        <p:nvPicPr>
          <p:cNvPr id="2097175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9715738" y="2253496"/>
            <a:ext cx="4120753" cy="2546747"/>
          </a:xfrm>
          <a:prstGeom prst="rect"/>
        </p:spPr>
      </p:pic>
      <p:sp>
        <p:nvSpPr>
          <p:cNvPr id="1048666" name="Text 3"/>
          <p:cNvSpPr/>
          <p:nvPr/>
        </p:nvSpPr>
        <p:spPr>
          <a:xfrm>
            <a:off x="9715738" y="4800243"/>
            <a:ext cx="4120753" cy="36290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850"/>
              </a:lnSpc>
              <a:buNone/>
            </a:pPr>
            <a:endParaRPr dirty="0" sz="1750" lang="en-US"/>
          </a:p>
        </p:txBody>
      </p:sp>
      <p:sp>
        <p:nvSpPr>
          <p:cNvPr id="1048667" name="Text 4"/>
          <p:cNvSpPr/>
          <p:nvPr/>
        </p:nvSpPr>
        <p:spPr>
          <a:xfrm>
            <a:off x="793790" y="5282327"/>
            <a:ext cx="2977039" cy="37207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900"/>
              </a:lnSpc>
              <a:buNone/>
            </a:pPr>
            <a:r>
              <a:rPr b="1" dirty="0" sz="2300" lang="en-US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HR Department</a:t>
            </a:r>
            <a:endParaRPr dirty="0" sz="2300" lang="en-US"/>
          </a:p>
        </p:txBody>
      </p:sp>
      <p:sp>
        <p:nvSpPr>
          <p:cNvPr id="1048668" name="Text 5"/>
          <p:cNvSpPr/>
          <p:nvPr/>
        </p:nvSpPr>
        <p:spPr>
          <a:xfrm>
            <a:off x="793790" y="5881211"/>
            <a:ext cx="3978116" cy="1088708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For understanding employee performance trends and identifying areas for improvement.</a:t>
            </a:r>
            <a:endParaRPr dirty="0" sz="1750" lang="en-US"/>
          </a:p>
        </p:txBody>
      </p:sp>
      <p:sp>
        <p:nvSpPr>
          <p:cNvPr id="1048669" name="Text 6"/>
          <p:cNvSpPr/>
          <p:nvPr/>
        </p:nvSpPr>
        <p:spPr>
          <a:xfrm>
            <a:off x="5332928" y="5282327"/>
            <a:ext cx="2977039" cy="37207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900"/>
              </a:lnSpc>
              <a:buNone/>
            </a:pPr>
            <a:r>
              <a:rPr b="1" dirty="0" sz="2300" lang="en-US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Managers</a:t>
            </a:r>
            <a:endParaRPr dirty="0" sz="2300" lang="en-US"/>
          </a:p>
        </p:txBody>
      </p:sp>
      <p:sp>
        <p:nvSpPr>
          <p:cNvPr id="1048670" name="Text 7"/>
          <p:cNvSpPr/>
          <p:nvPr/>
        </p:nvSpPr>
        <p:spPr>
          <a:xfrm>
            <a:off x="5332928" y="5881211"/>
            <a:ext cx="3978116" cy="1088708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For making data-driven decisions about employee development and performance management.</a:t>
            </a:r>
            <a:endParaRPr dirty="0" sz="1750" lang="en-US"/>
          </a:p>
        </p:txBody>
      </p:sp>
      <p:sp>
        <p:nvSpPr>
          <p:cNvPr id="1048671" name="Text 8"/>
          <p:cNvSpPr/>
          <p:nvPr/>
        </p:nvSpPr>
        <p:spPr>
          <a:xfrm>
            <a:off x="9872067" y="5282327"/>
            <a:ext cx="2977039" cy="37207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900"/>
              </a:lnSpc>
              <a:buNone/>
            </a:pPr>
            <a:r>
              <a:rPr b="1" dirty="0" sz="2300" lang="en-US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Employees</a:t>
            </a:r>
            <a:endParaRPr dirty="0" sz="2300" lang="en-US"/>
          </a:p>
        </p:txBody>
      </p:sp>
      <p:sp>
        <p:nvSpPr>
          <p:cNvPr id="1048672" name="Text 9"/>
          <p:cNvSpPr/>
          <p:nvPr/>
        </p:nvSpPr>
        <p:spPr>
          <a:xfrm>
            <a:off x="9872067" y="5881211"/>
            <a:ext cx="3978116" cy="1088708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For gaining insights into their own performance and identifying areas for growth.</a:t>
            </a:r>
            <a:endParaRPr dirty="0" sz="1750"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/>
        </p:spPr>
      </p:pic>
      <p:pic>
        <p:nvPicPr>
          <p:cNvPr id="2097179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283607" y="2444234"/>
            <a:ext cx="4919186" cy="3341013"/>
          </a:xfrm>
          <a:prstGeom prst="rect"/>
        </p:spPr>
      </p:pic>
      <p:sp>
        <p:nvSpPr>
          <p:cNvPr id="1048677" name="Text 0"/>
          <p:cNvSpPr/>
          <p:nvPr/>
        </p:nvSpPr>
        <p:spPr>
          <a:xfrm>
            <a:off x="6280190" y="1202769"/>
            <a:ext cx="7556421" cy="1488519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5850"/>
              </a:lnSpc>
              <a:buNone/>
            </a:pPr>
            <a:r>
              <a:rPr b="1" dirty="0" sz="4650" lang="en-US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Our Solution and its value Proposition</a:t>
            </a:r>
            <a:endParaRPr dirty="0" sz="4650" lang="en-US"/>
          </a:p>
        </p:txBody>
      </p:sp>
      <p:sp>
        <p:nvSpPr>
          <p:cNvPr id="1048678" name="Shape 1"/>
          <p:cNvSpPr/>
          <p:nvPr/>
        </p:nvSpPr>
        <p:spPr>
          <a:xfrm>
            <a:off x="6280190" y="3031450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79" name="Text 2"/>
          <p:cNvSpPr/>
          <p:nvPr/>
        </p:nvSpPr>
        <p:spPr>
          <a:xfrm>
            <a:off x="6514624" y="3265884"/>
            <a:ext cx="2977039" cy="37207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900"/>
              </a:lnSpc>
              <a:buNone/>
            </a:pPr>
            <a:r>
              <a:rPr b="1" dirty="0" sz="2300" lang="en-US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Excel-Based Solution</a:t>
            </a:r>
            <a:endParaRPr dirty="0" sz="2300" lang="en-US"/>
          </a:p>
        </p:txBody>
      </p:sp>
      <p:sp>
        <p:nvSpPr>
          <p:cNvPr id="1048680" name="Text 3"/>
          <p:cNvSpPr/>
          <p:nvPr/>
        </p:nvSpPr>
        <p:spPr>
          <a:xfrm>
            <a:off x="6514624" y="3774043"/>
            <a:ext cx="3195995" cy="1088708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Leveraging the power of Microsoft Excel for analyzing employee performance data.</a:t>
            </a:r>
            <a:endParaRPr dirty="0" sz="1750" lang="en-US"/>
          </a:p>
        </p:txBody>
      </p:sp>
      <p:sp>
        <p:nvSpPr>
          <p:cNvPr id="1048681" name="Shape 4"/>
          <p:cNvSpPr/>
          <p:nvPr/>
        </p:nvSpPr>
        <p:spPr>
          <a:xfrm>
            <a:off x="10171867" y="3031450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82" name="Text 5"/>
          <p:cNvSpPr/>
          <p:nvPr/>
        </p:nvSpPr>
        <p:spPr>
          <a:xfrm>
            <a:off x="10406301" y="3265884"/>
            <a:ext cx="2977039" cy="37207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900"/>
              </a:lnSpc>
              <a:buNone/>
            </a:pPr>
            <a:r>
              <a:rPr b="1" dirty="0" sz="2300" lang="en-US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Visualization</a:t>
            </a:r>
            <a:endParaRPr dirty="0" sz="2300" lang="en-US"/>
          </a:p>
        </p:txBody>
      </p:sp>
      <p:sp>
        <p:nvSpPr>
          <p:cNvPr id="1048683" name="Text 6"/>
          <p:cNvSpPr/>
          <p:nvPr/>
        </p:nvSpPr>
        <p:spPr>
          <a:xfrm>
            <a:off x="10406301" y="3774043"/>
            <a:ext cx="3195995" cy="1088708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Creating charts, graphs, and dashboards to communicate insights effectively.</a:t>
            </a:r>
            <a:endParaRPr dirty="0" sz="1750" lang="en-US"/>
          </a:p>
        </p:txBody>
      </p:sp>
      <p:sp>
        <p:nvSpPr>
          <p:cNvPr id="1048684" name="Shape 7"/>
          <p:cNvSpPr/>
          <p:nvPr/>
        </p:nvSpPr>
        <p:spPr>
          <a:xfrm>
            <a:off x="6280190" y="5323999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48685" name="Text 8"/>
          <p:cNvSpPr/>
          <p:nvPr/>
        </p:nvSpPr>
        <p:spPr>
          <a:xfrm>
            <a:off x="6514624" y="5558433"/>
            <a:ext cx="2977039" cy="37207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900"/>
              </a:lnSpc>
              <a:buNone/>
            </a:pPr>
            <a:r>
              <a:rPr b="1" dirty="0" sz="2300" lang="en-US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Actionable Insights</a:t>
            </a:r>
            <a:endParaRPr dirty="0" sz="2300" lang="en-US"/>
          </a:p>
        </p:txBody>
      </p:sp>
      <p:sp>
        <p:nvSpPr>
          <p:cNvPr id="1048686" name="Text 9"/>
          <p:cNvSpPr/>
          <p:nvPr/>
        </p:nvSpPr>
        <p:spPr>
          <a:xfrm>
            <a:off x="6514624" y="6066592"/>
            <a:ext cx="7087553" cy="725805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Providing insights that can be used to improve employee performance and productivity.</a:t>
            </a:r>
            <a:endParaRPr dirty="0" sz="1750"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83488" y="1944053"/>
            <a:ext cx="4919305" cy="4341376"/>
          </a:xfrm>
          <a:prstGeom prst="rect"/>
        </p:spPr>
      </p:pic>
      <p:sp>
        <p:nvSpPr>
          <p:cNvPr id="1048691" name="Text 0"/>
          <p:cNvSpPr/>
          <p:nvPr/>
        </p:nvSpPr>
        <p:spPr>
          <a:xfrm>
            <a:off x="6280190" y="1175623"/>
            <a:ext cx="5954197" cy="74426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5850"/>
              </a:lnSpc>
              <a:buNone/>
            </a:pPr>
            <a:r>
              <a:rPr b="1" dirty="0" sz="4650" lang="en-US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Dataset Description</a:t>
            </a:r>
            <a:endParaRPr dirty="0" sz="4650" lang="en-US"/>
          </a:p>
        </p:txBody>
      </p:sp>
      <p:sp>
        <p:nvSpPr>
          <p:cNvPr id="1048692" name="Shape 1"/>
          <p:cNvSpPr/>
          <p:nvPr/>
        </p:nvSpPr>
        <p:spPr>
          <a:xfrm>
            <a:off x="6280190" y="2260044"/>
            <a:ext cx="7556421" cy="4793933"/>
          </a:xfrm>
          <a:prstGeom prst="roundRect">
            <a:avLst>
              <a:gd name="adj" fmla="val 198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048693" name="Shape 2"/>
          <p:cNvSpPr/>
          <p:nvPr/>
        </p:nvSpPr>
        <p:spPr>
          <a:xfrm>
            <a:off x="6287810" y="2267664"/>
            <a:ext cx="7541181" cy="1376124"/>
          </a:xfrm>
          <a:prstGeom prst="rect"/>
          <a:solidFill>
            <a:srgbClr val="FFFFFF">
              <a:alpha val="4000"/>
            </a:srgbClr>
          </a:solidFill>
        </p:spPr>
      </p:sp>
      <p:sp>
        <p:nvSpPr>
          <p:cNvPr id="1048694" name="Text 3"/>
          <p:cNvSpPr/>
          <p:nvPr/>
        </p:nvSpPr>
        <p:spPr>
          <a:xfrm>
            <a:off x="6514981" y="2411373"/>
            <a:ext cx="1050727" cy="725805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Employee ID</a:t>
            </a:r>
            <a:endParaRPr dirty="0" sz="1750" lang="en-US"/>
          </a:p>
        </p:txBody>
      </p:sp>
      <p:sp>
        <p:nvSpPr>
          <p:cNvPr id="1048695" name="Text 4"/>
          <p:cNvSpPr/>
          <p:nvPr/>
        </p:nvSpPr>
        <p:spPr>
          <a:xfrm>
            <a:off x="8026956" y="2411373"/>
            <a:ext cx="1046917" cy="725805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Employee Name</a:t>
            </a:r>
            <a:endParaRPr dirty="0" sz="1750" lang="en-US"/>
          </a:p>
        </p:txBody>
      </p:sp>
      <p:sp>
        <p:nvSpPr>
          <p:cNvPr id="1048696" name="Text 5"/>
          <p:cNvSpPr/>
          <p:nvPr/>
        </p:nvSpPr>
        <p:spPr>
          <a:xfrm>
            <a:off x="9535120" y="2411373"/>
            <a:ext cx="1046917" cy="725805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Department</a:t>
            </a:r>
            <a:endParaRPr dirty="0" sz="1750" lang="en-US"/>
          </a:p>
        </p:txBody>
      </p:sp>
      <p:sp>
        <p:nvSpPr>
          <p:cNvPr id="1048697" name="Text 6"/>
          <p:cNvSpPr/>
          <p:nvPr/>
        </p:nvSpPr>
        <p:spPr>
          <a:xfrm>
            <a:off x="11043285" y="2411373"/>
            <a:ext cx="1046917" cy="1088708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Performance Rating</a:t>
            </a:r>
            <a:endParaRPr dirty="0" sz="1750" lang="en-US"/>
          </a:p>
        </p:txBody>
      </p:sp>
      <p:sp>
        <p:nvSpPr>
          <p:cNvPr id="1048698" name="Text 7"/>
          <p:cNvSpPr/>
          <p:nvPr/>
        </p:nvSpPr>
        <p:spPr>
          <a:xfrm>
            <a:off x="12551450" y="2411373"/>
            <a:ext cx="1050727" cy="1088708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Years of Experience</a:t>
            </a:r>
            <a:endParaRPr dirty="0" sz="1750" lang="en-US"/>
          </a:p>
        </p:txBody>
      </p:sp>
      <p:sp>
        <p:nvSpPr>
          <p:cNvPr id="1048699" name="Shape 8"/>
          <p:cNvSpPr/>
          <p:nvPr/>
        </p:nvSpPr>
        <p:spPr>
          <a:xfrm>
            <a:off x="6287810" y="3643789"/>
            <a:ext cx="7541181" cy="1013222"/>
          </a:xfrm>
          <a:prstGeom prst="rect"/>
          <a:solidFill>
            <a:srgbClr val="000000">
              <a:alpha val="4000"/>
            </a:srgbClr>
          </a:solidFill>
        </p:spPr>
      </p:sp>
      <p:sp>
        <p:nvSpPr>
          <p:cNvPr id="1048700" name="Text 9"/>
          <p:cNvSpPr/>
          <p:nvPr/>
        </p:nvSpPr>
        <p:spPr>
          <a:xfrm>
            <a:off x="6514981" y="3787497"/>
            <a:ext cx="1050727" cy="362903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1234</a:t>
            </a:r>
            <a:endParaRPr dirty="0" sz="1750" lang="en-US"/>
          </a:p>
        </p:txBody>
      </p:sp>
      <p:sp>
        <p:nvSpPr>
          <p:cNvPr id="1048701" name="Text 10"/>
          <p:cNvSpPr/>
          <p:nvPr/>
        </p:nvSpPr>
        <p:spPr>
          <a:xfrm>
            <a:off x="8026956" y="3787497"/>
            <a:ext cx="1046917" cy="725805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John Smith</a:t>
            </a:r>
            <a:endParaRPr dirty="0" sz="1750" lang="en-US"/>
          </a:p>
        </p:txBody>
      </p:sp>
      <p:sp>
        <p:nvSpPr>
          <p:cNvPr id="1048702" name="Text 11"/>
          <p:cNvSpPr/>
          <p:nvPr/>
        </p:nvSpPr>
        <p:spPr>
          <a:xfrm>
            <a:off x="9535120" y="3787497"/>
            <a:ext cx="1046917" cy="362903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Sales</a:t>
            </a:r>
            <a:endParaRPr dirty="0" sz="1750" lang="en-US"/>
          </a:p>
        </p:txBody>
      </p:sp>
      <p:sp>
        <p:nvSpPr>
          <p:cNvPr id="1048703" name="Text 12"/>
          <p:cNvSpPr/>
          <p:nvPr/>
        </p:nvSpPr>
        <p:spPr>
          <a:xfrm>
            <a:off x="11043285" y="3787497"/>
            <a:ext cx="1046917" cy="362903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Excellent</a:t>
            </a:r>
            <a:endParaRPr dirty="0" sz="1750" lang="en-US"/>
          </a:p>
        </p:txBody>
      </p:sp>
      <p:sp>
        <p:nvSpPr>
          <p:cNvPr id="1048704" name="Text 13"/>
          <p:cNvSpPr/>
          <p:nvPr/>
        </p:nvSpPr>
        <p:spPr>
          <a:xfrm>
            <a:off x="12551450" y="3787497"/>
            <a:ext cx="1050727" cy="362903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5</a:t>
            </a:r>
            <a:endParaRPr dirty="0" sz="1750" lang="en-US"/>
          </a:p>
        </p:txBody>
      </p:sp>
      <p:sp>
        <p:nvSpPr>
          <p:cNvPr id="1048705" name="Shape 14"/>
          <p:cNvSpPr/>
          <p:nvPr/>
        </p:nvSpPr>
        <p:spPr>
          <a:xfrm>
            <a:off x="6287810" y="4657011"/>
            <a:ext cx="7541181" cy="1013222"/>
          </a:xfrm>
          <a:prstGeom prst="rect"/>
          <a:solidFill>
            <a:srgbClr val="FFFFFF">
              <a:alpha val="4000"/>
            </a:srgbClr>
          </a:solidFill>
        </p:spPr>
      </p:sp>
      <p:sp>
        <p:nvSpPr>
          <p:cNvPr id="1048706" name="Text 15"/>
          <p:cNvSpPr/>
          <p:nvPr/>
        </p:nvSpPr>
        <p:spPr>
          <a:xfrm>
            <a:off x="6514981" y="4800719"/>
            <a:ext cx="1050727" cy="362903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5678</a:t>
            </a:r>
            <a:endParaRPr dirty="0" sz="1750" lang="en-US"/>
          </a:p>
        </p:txBody>
      </p:sp>
      <p:sp>
        <p:nvSpPr>
          <p:cNvPr id="1048707" name="Text 16"/>
          <p:cNvSpPr/>
          <p:nvPr/>
        </p:nvSpPr>
        <p:spPr>
          <a:xfrm>
            <a:off x="8026956" y="4800719"/>
            <a:ext cx="1046917" cy="362903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Jane Doe</a:t>
            </a:r>
            <a:endParaRPr dirty="0" sz="1750" lang="en-US"/>
          </a:p>
        </p:txBody>
      </p:sp>
      <p:sp>
        <p:nvSpPr>
          <p:cNvPr id="1048708" name="Text 17"/>
          <p:cNvSpPr/>
          <p:nvPr/>
        </p:nvSpPr>
        <p:spPr>
          <a:xfrm>
            <a:off x="9535120" y="4800719"/>
            <a:ext cx="1046917" cy="725805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Marketing</a:t>
            </a:r>
            <a:endParaRPr dirty="0" sz="1750" lang="en-US"/>
          </a:p>
        </p:txBody>
      </p:sp>
      <p:sp>
        <p:nvSpPr>
          <p:cNvPr id="1048709" name="Text 18"/>
          <p:cNvSpPr/>
          <p:nvPr/>
        </p:nvSpPr>
        <p:spPr>
          <a:xfrm>
            <a:off x="11043285" y="4800719"/>
            <a:ext cx="1046917" cy="362903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Good</a:t>
            </a:r>
            <a:endParaRPr dirty="0" sz="1750" lang="en-US"/>
          </a:p>
        </p:txBody>
      </p:sp>
      <p:sp>
        <p:nvSpPr>
          <p:cNvPr id="1048710" name="Text 19"/>
          <p:cNvSpPr/>
          <p:nvPr/>
        </p:nvSpPr>
        <p:spPr>
          <a:xfrm>
            <a:off x="12551450" y="4800719"/>
            <a:ext cx="1050727" cy="362903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3</a:t>
            </a:r>
            <a:endParaRPr dirty="0" sz="1750" lang="en-US"/>
          </a:p>
        </p:txBody>
      </p:sp>
      <p:sp>
        <p:nvSpPr>
          <p:cNvPr id="1048711" name="Shape 20"/>
          <p:cNvSpPr/>
          <p:nvPr/>
        </p:nvSpPr>
        <p:spPr>
          <a:xfrm>
            <a:off x="6287810" y="5670233"/>
            <a:ext cx="7541181" cy="1376124"/>
          </a:xfrm>
          <a:prstGeom prst="rect"/>
          <a:solidFill>
            <a:srgbClr val="000000">
              <a:alpha val="4000"/>
            </a:srgbClr>
          </a:solidFill>
        </p:spPr>
      </p:sp>
      <p:sp>
        <p:nvSpPr>
          <p:cNvPr id="1048712" name="Text 21"/>
          <p:cNvSpPr/>
          <p:nvPr/>
        </p:nvSpPr>
        <p:spPr>
          <a:xfrm>
            <a:off x="6514981" y="5813941"/>
            <a:ext cx="1050727" cy="362903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9012</a:t>
            </a:r>
            <a:endParaRPr dirty="0" sz="1750" lang="en-US"/>
          </a:p>
        </p:txBody>
      </p:sp>
      <p:sp>
        <p:nvSpPr>
          <p:cNvPr id="1048713" name="Text 22"/>
          <p:cNvSpPr/>
          <p:nvPr/>
        </p:nvSpPr>
        <p:spPr>
          <a:xfrm>
            <a:off x="8026956" y="5813941"/>
            <a:ext cx="1046917" cy="725805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David Lee</a:t>
            </a:r>
            <a:endParaRPr dirty="0" sz="1750" lang="en-US"/>
          </a:p>
        </p:txBody>
      </p:sp>
      <p:sp>
        <p:nvSpPr>
          <p:cNvPr id="1048714" name="Text 23"/>
          <p:cNvSpPr/>
          <p:nvPr/>
        </p:nvSpPr>
        <p:spPr>
          <a:xfrm>
            <a:off x="9535120" y="5813941"/>
            <a:ext cx="1046917" cy="362903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Finance</a:t>
            </a:r>
            <a:endParaRPr dirty="0" sz="1750" lang="en-US"/>
          </a:p>
        </p:txBody>
      </p:sp>
      <p:sp>
        <p:nvSpPr>
          <p:cNvPr id="1048715" name="Text 24"/>
          <p:cNvSpPr/>
          <p:nvPr/>
        </p:nvSpPr>
        <p:spPr>
          <a:xfrm>
            <a:off x="11043285" y="5813941"/>
            <a:ext cx="1046917" cy="1088708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Needs Improvement</a:t>
            </a:r>
            <a:endParaRPr dirty="0" sz="1750" lang="en-US"/>
          </a:p>
        </p:txBody>
      </p:sp>
      <p:sp>
        <p:nvSpPr>
          <p:cNvPr id="1048716" name="Text 25"/>
          <p:cNvSpPr/>
          <p:nvPr/>
        </p:nvSpPr>
        <p:spPr>
          <a:xfrm>
            <a:off x="12551450" y="5813941"/>
            <a:ext cx="1050727" cy="362903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1</a:t>
            </a:r>
            <a:endParaRPr dirty="0" sz="1750"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Text 0"/>
          <p:cNvSpPr/>
          <p:nvPr/>
        </p:nvSpPr>
        <p:spPr>
          <a:xfrm>
            <a:off x="793790" y="3334345"/>
            <a:ext cx="6941939" cy="74426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5850"/>
              </a:lnSpc>
              <a:buNone/>
            </a:pPr>
            <a:r>
              <a:rPr b="1" dirty="0" sz="4650" lang="en-US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The WOW in our solution</a:t>
            </a:r>
            <a:endParaRPr dirty="0" sz="4650" lang="en-US"/>
          </a:p>
        </p:txBody>
      </p:sp>
      <p:sp>
        <p:nvSpPr>
          <p:cNvPr id="1048722" name="Text 1"/>
          <p:cNvSpPr/>
          <p:nvPr/>
        </p:nvSpPr>
        <p:spPr>
          <a:xfrm>
            <a:off x="793790" y="4532233"/>
            <a:ext cx="13042821" cy="362903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850"/>
              </a:lnSpc>
              <a:buNone/>
            </a:pPr>
            <a:r>
              <a:rPr dirty="0" sz="1750" lang="en-US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Our solution is a product of advanced excel solutions alonf with imformative and impactful charts.</a:t>
            </a:r>
            <a:endParaRPr dirty="0" sz="1750"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Company>PptxGenJS</Company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PptxGenJS Presentation</dc:title>
  <dc:creator>PptxGenJS</dc:creator>
  <cp:lastModifiedBy>ishakataria790@gmail.com</cp:lastModifiedBy>
  <dcterms:created xsi:type="dcterms:W3CDTF">2024-08-30T19:15:00Z</dcterms:created>
  <dcterms:modified xsi:type="dcterms:W3CDTF">2024-11-20T02:53:06Z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26EB04B76CA447349A588D360F2A0DF2_12</vt:lpwstr>
  </property>
  <property fmtid="{D5CDD505-2E9C-101B-9397-08002B2CF9AE}" pid="3" name="KSOProductBuildVer">
    <vt:lpwstr>1033-12.2.0.17562</vt:lpwstr>
  </property>
</Properties>
</file>